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0" r:id="rId2"/>
    <p:sldId id="272" r:id="rId3"/>
    <p:sldId id="274" r:id="rId4"/>
    <p:sldId id="276" r:id="rId5"/>
    <p:sldId id="275" r:id="rId6"/>
    <p:sldId id="277" r:id="rId7"/>
    <p:sldId id="278" r:id="rId8"/>
    <p:sldId id="279" r:id="rId9"/>
    <p:sldId id="28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7ED35-ED46-4A40-BCCA-60B1EC4C6FBA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31AC2-B2CC-4783-817F-F23DE8A9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44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B381D-0823-4B76-8F7A-0EF1A28396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82B6B-7844-47AD-A03E-F0535A5BC5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98BC8-5801-4EA9-9CF0-62A385FBE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C201-0923-4100-BD89-588B61CA2EBB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33852-2CD4-4CC9-9656-C6928A71D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718A1-CF98-4793-8AA4-3207A9BAC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311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77A12-CB98-43CA-83F4-4463BBF6B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F473C7-1FDE-4894-9E4D-9C07C1959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7FB61-93C0-47AB-B073-CA249F7FF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154C6-FDEE-4AB3-B81C-884493954380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B5E5C-9816-476B-933B-35A603083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41A84-A0D2-4F11-9AF3-48606CA38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01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FD7161-9B8D-4DE2-805D-9D8784FDAF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DBF4E8-0DB5-4301-B4EA-ACF5DE873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78DBF-DE39-4585-AB5E-0F172DDB8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3FAE9-E263-4CB9-BB58-38C942BB9281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559D6-6225-4E0F-8C10-FA4CCE27A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F87405-5EA0-4688-A386-3B4EAF377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8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2721-FB49-4596-9449-CCADD2BD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5F1DE-F987-4CCB-9388-8D1440A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51C70-9162-4D04-91FC-AB7B46C37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6311F-3BF5-4881-B4CD-D38149C1AD2D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44C18-13AC-42F4-98A1-1A9C42F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48EA5-B34A-4AB2-9BFD-E2DA3B3AE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3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A4966-D81D-455F-BA45-C3A98CABC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74CF2-E376-4174-9F28-025141F06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B4B47-0FD5-486D-964E-F980F9E57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E7DFF2-5BDE-41EA-AA6A-1254D1015C37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ACCFB-30A9-43BF-A113-E5E53F56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7DA5-D6B2-4782-A877-0668BA6E9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6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240D-25AB-4FFF-92A2-55E1679F7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DB53-113B-48D2-BDE2-C5ABAC52A4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D63320-7008-4775-B9C1-40A8A97117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1ECCE7-3CCC-4182-B502-D2FAD8AA8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83C11-4B1F-488D-BA85-EAE7D1AD8C5E}" type="datetime1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8A981-3145-4651-A75E-4434A34A3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FBE66A-22A5-4999-A1C8-D2EBA9F5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84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25841-75E1-43EF-97ED-C42EEEBA7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3B42A-AAF7-4129-9B88-8AF3AFAC70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CAE1A-5237-4617-AEE6-1344FC558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5BD787-8BC4-433D-8F75-DADBF13604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ACF6E8-F312-494D-AB15-4279EBE7B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B7C2F7-1E4B-44D7-B2DA-DA36CCC6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4F8CD-2E68-4CA9-AC0C-D7890452482A}" type="datetime1">
              <a:rPr lang="en-US" smtClean="0"/>
              <a:t>9/13/2020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19924-20C6-4E61-9F02-E11F02803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7E0AE-AE6C-4CF1-99DA-B06A05007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38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D03B2-E4BA-4F57-8D97-09B294D3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55771C-55A1-4DDC-BCE1-6316E2A98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A6623-313D-498C-A62D-8E918D9FC1F6}" type="datetime1">
              <a:rPr lang="en-US" smtClean="0"/>
              <a:t>9/13/2020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0551B-8F82-4F9A-A07D-10491E66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00EC2-63FB-458C-B8ED-40C87B53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9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88F66-4B12-4BF9-8CA2-4509EC8B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1444D-6069-4FFC-932A-3CC5850C826F}" type="datetime1">
              <a:rPr lang="en-US" smtClean="0"/>
              <a:t>9/13/2020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94E04-7485-40DA-A53A-EBF8AEEB9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42F8C-D757-4CB6-AF79-5D2A18CA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1D2C-C9C0-4C62-87ED-F30C5919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03914-A609-4C02-9F47-59C397CA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2DE79-34C9-497B-B1FF-C32C773EF0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EDA7A-0A17-4DA7-841B-85A1AEA2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F903F-0809-4721-A4E7-BFAF2254EED0}" type="datetime1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AFF2E-ED47-4085-B15C-6084CEA2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4BEB22-9477-4DD4-A7E6-D1C98C65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3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9FE2-A379-438F-B5A5-48F8512B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956B2-A56A-4D1F-A4DE-3DFF90AFAE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8F082-8FB4-4FF9-B3B8-7EB18F200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6347E-3E36-4776-A1AA-77DBBF57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BF178-D7EA-4AAF-9063-7FE74D4E12E7}" type="datetime1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D85C6-A559-4787-8118-6D138A16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45BBF-7529-40C4-B41A-3689538C4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7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B124F5-4863-4981-978B-3F5A12259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F8709-D4EA-4B4F-9C72-9DD737974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E45FD-DA57-4C5C-9801-93DEC0A26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BE154-1A57-4175-83CA-23E490FA41CF}" type="datetime1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09F65-D7B7-492C-998F-EF6A876F4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Dr. Seba Susan, Delhi Technological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0DAD7-7945-4FAF-8212-C29B8EFD2C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283F-FEB2-44E2-A0C9-13F68E7FB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04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F1296-C9DF-440A-9AF6-BA0CE8478A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3EB701-09C1-483C-BF08-81A0E42C45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all about words, their arrangement and their meaning</a:t>
            </a:r>
          </a:p>
          <a:p>
            <a:r>
              <a:rPr lang="en-US" dirty="0"/>
              <a:t>-</a:t>
            </a:r>
            <a:r>
              <a:rPr lang="en-US" dirty="0">
                <a:latin typeface="Forte" panose="03060902040502070203" pitchFamily="66" charset="0"/>
              </a:rPr>
              <a:t>NLP is a branch of AI that tries to </a:t>
            </a:r>
            <a:r>
              <a:rPr lang="en-US" dirty="0">
                <a:solidFill>
                  <a:srgbClr val="FF0000"/>
                </a:solidFill>
                <a:latin typeface="Forte" panose="03060902040502070203" pitchFamily="66" charset="0"/>
              </a:rPr>
              <a:t>emulate/understand</a:t>
            </a:r>
            <a:r>
              <a:rPr lang="en-US" dirty="0">
                <a:latin typeface="Forte" panose="03060902040502070203" pitchFamily="66" charset="0"/>
              </a:rPr>
              <a:t> the way a human speaks to another human</a:t>
            </a:r>
          </a:p>
          <a:p>
            <a:r>
              <a:rPr lang="en-US" dirty="0"/>
              <a:t>-Lecture 10 is about N-gram features for text classification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C004F-3FD4-4277-AA48-BA6EC8A04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049F81F-5774-4749-A04D-0A0CE1CBFF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694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01"/>
    </mc:Choice>
    <mc:Fallback>
      <p:transition spd="slow" advTm="21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N-gram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Sequence of N-tokens, N=1,2,…</a:t>
            </a:r>
          </a:p>
          <a:p>
            <a:r>
              <a:rPr lang="en-US" dirty="0"/>
              <a:t>Concept of a phrase containing N tokens or words</a:t>
            </a:r>
          </a:p>
          <a:p>
            <a:r>
              <a:rPr lang="en-US" dirty="0"/>
              <a:t>Example of unigram (or 1-gram): “Operating”</a:t>
            </a:r>
          </a:p>
          <a:p>
            <a:r>
              <a:rPr lang="en-US" dirty="0"/>
              <a:t>Example of bigram: “Operating system”   “Operating theater”</a:t>
            </a:r>
          </a:p>
          <a:p>
            <a:r>
              <a:rPr lang="en-US" dirty="0"/>
              <a:t>Example of trigram: “Natural Language Processing”</a:t>
            </a:r>
          </a:p>
          <a:p>
            <a:r>
              <a:rPr lang="en-US" dirty="0"/>
              <a:t>Some researchers use mix of unigram, bigram and trigram for their text classification projects (concatenation)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1340E9B-9D65-4633-AF69-B30941A4F2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968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052"/>
    </mc:Choice>
    <mc:Fallback>
      <p:transition spd="slow" advTm="132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bigram extraction</a:t>
            </a:r>
            <a:br>
              <a:rPr lang="en-US" dirty="0"/>
            </a:b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Text doc 1: She sells sea shells on the sea shore</a:t>
            </a:r>
          </a:p>
          <a:p>
            <a:r>
              <a:rPr lang="en-US" dirty="0"/>
              <a:t>Bigrams: (7 unique bigrams – arrange along the columns (</a:t>
            </a:r>
            <a:r>
              <a:rPr lang="en-US" dirty="0" err="1"/>
              <a:t>BoW</a:t>
            </a:r>
            <a:r>
              <a:rPr lang="en-US" dirty="0"/>
              <a:t>))</a:t>
            </a:r>
          </a:p>
          <a:p>
            <a:r>
              <a:rPr lang="en-US" dirty="0">
                <a:solidFill>
                  <a:srgbClr val="FF0000"/>
                </a:solidFill>
              </a:rPr>
              <a:t>she sells </a:t>
            </a:r>
            <a:r>
              <a:rPr lang="en-US" dirty="0"/>
              <a:t>sea shells on the sea shore</a:t>
            </a:r>
          </a:p>
          <a:p>
            <a:r>
              <a:rPr lang="en-US" dirty="0"/>
              <a:t>she </a:t>
            </a:r>
            <a:r>
              <a:rPr lang="en-US" dirty="0">
                <a:solidFill>
                  <a:srgbClr val="FF0000"/>
                </a:solidFill>
              </a:rPr>
              <a:t>sells sea </a:t>
            </a:r>
            <a:r>
              <a:rPr lang="en-US" dirty="0"/>
              <a:t>shells on the sea shore</a:t>
            </a:r>
          </a:p>
          <a:p>
            <a:r>
              <a:rPr lang="en-US" dirty="0"/>
              <a:t>she sells </a:t>
            </a:r>
            <a:r>
              <a:rPr lang="en-US" dirty="0">
                <a:solidFill>
                  <a:srgbClr val="FF0000"/>
                </a:solidFill>
              </a:rPr>
              <a:t>sea shells </a:t>
            </a:r>
            <a:r>
              <a:rPr lang="en-US" dirty="0"/>
              <a:t>on the sea shore</a:t>
            </a:r>
          </a:p>
          <a:p>
            <a:r>
              <a:rPr lang="en-US" dirty="0"/>
              <a:t>she sells sea </a:t>
            </a:r>
            <a:r>
              <a:rPr lang="en-US" dirty="0">
                <a:solidFill>
                  <a:srgbClr val="FF0000"/>
                </a:solidFill>
              </a:rPr>
              <a:t>shells on </a:t>
            </a:r>
            <a:r>
              <a:rPr lang="en-US" dirty="0"/>
              <a:t>the sea shore</a:t>
            </a:r>
          </a:p>
          <a:p>
            <a:r>
              <a:rPr lang="en-US" dirty="0"/>
              <a:t>she sells sea shells </a:t>
            </a:r>
            <a:r>
              <a:rPr lang="en-US" dirty="0">
                <a:solidFill>
                  <a:srgbClr val="FF0000"/>
                </a:solidFill>
              </a:rPr>
              <a:t>on the </a:t>
            </a:r>
            <a:r>
              <a:rPr lang="en-US" dirty="0"/>
              <a:t>sea shore</a:t>
            </a:r>
          </a:p>
          <a:p>
            <a:r>
              <a:rPr lang="en-US" dirty="0"/>
              <a:t>she sells sea shells on </a:t>
            </a:r>
            <a:r>
              <a:rPr lang="en-US" dirty="0">
                <a:solidFill>
                  <a:srgbClr val="FF0000"/>
                </a:solidFill>
              </a:rPr>
              <a:t>the sea </a:t>
            </a:r>
            <a:r>
              <a:rPr lang="en-US" dirty="0"/>
              <a:t>shore</a:t>
            </a:r>
          </a:p>
          <a:p>
            <a:r>
              <a:rPr lang="en-US" dirty="0"/>
              <a:t>she sells sea shells on the </a:t>
            </a:r>
            <a:r>
              <a:rPr lang="en-US" dirty="0">
                <a:solidFill>
                  <a:srgbClr val="FF0000"/>
                </a:solidFill>
              </a:rPr>
              <a:t>sea shore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F6EE4D-5B6E-41BF-9842-EC1BD8B8A4B9}"/>
              </a:ext>
            </a:extLst>
          </p:cNvPr>
          <p:cNvSpPr txBox="1"/>
          <p:nvPr/>
        </p:nvSpPr>
        <p:spPr>
          <a:xfrm>
            <a:off x="7239001" y="5591175"/>
            <a:ext cx="41147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1"/>
                </a:solidFill>
              </a:rPr>
              <a:t>BoW_features</a:t>
            </a:r>
            <a:r>
              <a:rPr lang="en-US" sz="2400" dirty="0">
                <a:solidFill>
                  <a:schemeClr val="accent1"/>
                </a:solidFill>
              </a:rPr>
              <a:t>= [ 1 1 1 1 1 1 1]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(One-hot)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C327EE7-835D-4019-BD7D-BFEEA87615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9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702"/>
    </mc:Choice>
    <mc:Fallback>
      <p:transition spd="slow" advTm="184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5FD45-F58D-4C34-9C07-CF7D2F8E2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of bigram features (feature columns)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BE1EE-12D3-4B0B-A022-FF7813556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she sells </a:t>
            </a:r>
          </a:p>
          <a:p>
            <a:r>
              <a:rPr lang="en-US" dirty="0">
                <a:solidFill>
                  <a:srgbClr val="FF0000"/>
                </a:solidFill>
              </a:rPr>
              <a:t>sells sea</a:t>
            </a:r>
          </a:p>
          <a:p>
            <a:r>
              <a:rPr lang="en-US" dirty="0">
                <a:solidFill>
                  <a:srgbClr val="FF0000"/>
                </a:solidFill>
              </a:rPr>
              <a:t>sea shells </a:t>
            </a:r>
          </a:p>
          <a:p>
            <a:r>
              <a:rPr lang="en-US" dirty="0">
                <a:solidFill>
                  <a:srgbClr val="FF0000"/>
                </a:solidFill>
              </a:rPr>
              <a:t>shells on</a:t>
            </a:r>
          </a:p>
          <a:p>
            <a:r>
              <a:rPr lang="en-US" dirty="0">
                <a:solidFill>
                  <a:srgbClr val="FF0000"/>
                </a:solidFill>
              </a:rPr>
              <a:t>on the</a:t>
            </a:r>
          </a:p>
          <a:p>
            <a:r>
              <a:rPr lang="en-US" dirty="0">
                <a:solidFill>
                  <a:srgbClr val="FF0000"/>
                </a:solidFill>
              </a:rPr>
              <a:t>the sea </a:t>
            </a:r>
          </a:p>
          <a:p>
            <a:r>
              <a:rPr lang="en-US" dirty="0">
                <a:solidFill>
                  <a:srgbClr val="FF0000"/>
                </a:solidFill>
              </a:rPr>
              <a:t>sea shore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AA488C-3F87-4DCE-8E41-BE2B70F6E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Seba Susan, Delhi Technological University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E738889-EBF1-4EE5-9A8C-63C5C724B8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101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51"/>
    </mc:Choice>
    <mc:Fallback>
      <p:transition spd="slow" advTm="25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bigram extraction</a:t>
            </a:r>
            <a:br>
              <a:rPr lang="en-US" dirty="0"/>
            </a:b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Text doc 2: On the sea shore, she sells.   </a:t>
            </a:r>
          </a:p>
          <a:p>
            <a:r>
              <a:rPr lang="en-US" dirty="0"/>
              <a:t>Bigrams:</a:t>
            </a:r>
          </a:p>
          <a:p>
            <a:r>
              <a:rPr lang="en-US" dirty="0">
                <a:solidFill>
                  <a:srgbClr val="FF0000"/>
                </a:solidFill>
              </a:rPr>
              <a:t>on the </a:t>
            </a:r>
            <a:r>
              <a:rPr lang="en-US" dirty="0"/>
              <a:t>sea shore she sells </a:t>
            </a:r>
          </a:p>
          <a:p>
            <a:r>
              <a:rPr lang="en-US" dirty="0"/>
              <a:t>on </a:t>
            </a:r>
            <a:r>
              <a:rPr lang="en-US" dirty="0">
                <a:solidFill>
                  <a:srgbClr val="FF0000"/>
                </a:solidFill>
              </a:rPr>
              <a:t>the sea </a:t>
            </a:r>
            <a:r>
              <a:rPr lang="en-US" dirty="0"/>
              <a:t>shore she sells </a:t>
            </a:r>
          </a:p>
          <a:p>
            <a:r>
              <a:rPr lang="en-US" dirty="0"/>
              <a:t>on the </a:t>
            </a:r>
            <a:r>
              <a:rPr lang="en-US" dirty="0">
                <a:solidFill>
                  <a:srgbClr val="FF0000"/>
                </a:solidFill>
              </a:rPr>
              <a:t>sea shore </a:t>
            </a:r>
            <a:r>
              <a:rPr lang="en-US" dirty="0"/>
              <a:t>she sells </a:t>
            </a:r>
          </a:p>
          <a:p>
            <a:r>
              <a:rPr lang="en-US" dirty="0"/>
              <a:t>on the sea </a:t>
            </a:r>
            <a:r>
              <a:rPr lang="en-US" dirty="0">
                <a:solidFill>
                  <a:srgbClr val="FF0000"/>
                </a:solidFill>
              </a:rPr>
              <a:t>shore she </a:t>
            </a:r>
            <a:r>
              <a:rPr lang="en-US" dirty="0"/>
              <a:t>sells </a:t>
            </a:r>
          </a:p>
          <a:p>
            <a:r>
              <a:rPr lang="en-US" dirty="0"/>
              <a:t>on the sea shore </a:t>
            </a:r>
            <a:r>
              <a:rPr lang="en-US" dirty="0">
                <a:solidFill>
                  <a:srgbClr val="FF0000"/>
                </a:solidFill>
              </a:rPr>
              <a:t>she sells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0E101CC-719A-409A-9CEF-21C9E1E5C5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27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29"/>
    </mc:Choice>
    <mc:Fallback>
      <p:transition spd="slow" advTm="87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5FD45-F58D-4C34-9C07-CF7D2F8E2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of 7 bigram features (feature columns)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BE1EE-12D3-4B0B-A022-FF7813556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she sells      1</a:t>
            </a:r>
          </a:p>
          <a:p>
            <a:r>
              <a:rPr lang="en-US" dirty="0">
                <a:solidFill>
                  <a:srgbClr val="FF0000"/>
                </a:solidFill>
              </a:rPr>
              <a:t>sells sea</a:t>
            </a:r>
          </a:p>
          <a:p>
            <a:r>
              <a:rPr lang="en-US" dirty="0">
                <a:solidFill>
                  <a:srgbClr val="FF0000"/>
                </a:solidFill>
              </a:rPr>
              <a:t>sea shells </a:t>
            </a:r>
          </a:p>
          <a:p>
            <a:r>
              <a:rPr lang="en-US" dirty="0">
                <a:solidFill>
                  <a:srgbClr val="FF0000"/>
                </a:solidFill>
              </a:rPr>
              <a:t>shells on</a:t>
            </a:r>
          </a:p>
          <a:p>
            <a:r>
              <a:rPr lang="en-US" dirty="0">
                <a:solidFill>
                  <a:srgbClr val="FF0000"/>
                </a:solidFill>
              </a:rPr>
              <a:t>on the         1</a:t>
            </a:r>
          </a:p>
          <a:p>
            <a:r>
              <a:rPr lang="en-US" dirty="0">
                <a:solidFill>
                  <a:srgbClr val="FF0000"/>
                </a:solidFill>
              </a:rPr>
              <a:t>the sea        1</a:t>
            </a:r>
          </a:p>
          <a:p>
            <a:r>
              <a:rPr lang="en-US" dirty="0">
                <a:solidFill>
                  <a:srgbClr val="FF0000"/>
                </a:solidFill>
              </a:rPr>
              <a:t>sea shore    1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AA488C-3F87-4DCE-8E41-BE2B70F6E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Dr. Seba Susan, Delhi Technological University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B92CB01-0955-4493-919D-1923E892A8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74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874"/>
    </mc:Choice>
    <mc:Fallback>
      <p:transition spd="slow" advTm="66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6271-A2BC-44F0-BEEA-79C9B21D6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bigram extraction</a:t>
            </a:r>
            <a:br>
              <a:rPr lang="en-US" dirty="0"/>
            </a:b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B0D044-D650-4234-BA6D-7AFD53D05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FB18AE-F88A-4234-AB0C-70320CEA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Text doc 2: On the sea shore, she sells.   </a:t>
            </a:r>
          </a:p>
          <a:p>
            <a:r>
              <a:rPr lang="en-US" dirty="0"/>
              <a:t>Bigrams:</a:t>
            </a:r>
          </a:p>
          <a:p>
            <a:r>
              <a:rPr lang="en-US" dirty="0">
                <a:solidFill>
                  <a:srgbClr val="FF0000"/>
                </a:solidFill>
              </a:rPr>
              <a:t>on the </a:t>
            </a:r>
            <a:r>
              <a:rPr lang="en-US" dirty="0"/>
              <a:t>sea shore she sells </a:t>
            </a:r>
          </a:p>
          <a:p>
            <a:r>
              <a:rPr lang="en-US" dirty="0"/>
              <a:t>on </a:t>
            </a:r>
            <a:r>
              <a:rPr lang="en-US" dirty="0">
                <a:solidFill>
                  <a:srgbClr val="FF0000"/>
                </a:solidFill>
              </a:rPr>
              <a:t>the sea </a:t>
            </a:r>
            <a:r>
              <a:rPr lang="en-US" dirty="0"/>
              <a:t>shore she sells </a:t>
            </a:r>
          </a:p>
          <a:p>
            <a:r>
              <a:rPr lang="en-US" dirty="0"/>
              <a:t>on the </a:t>
            </a:r>
            <a:r>
              <a:rPr lang="en-US" dirty="0">
                <a:solidFill>
                  <a:srgbClr val="FF0000"/>
                </a:solidFill>
              </a:rPr>
              <a:t>sea shore </a:t>
            </a:r>
            <a:r>
              <a:rPr lang="en-US" dirty="0"/>
              <a:t>she sells </a:t>
            </a:r>
          </a:p>
          <a:p>
            <a:r>
              <a:rPr lang="en-US" dirty="0"/>
              <a:t>on the sea </a:t>
            </a:r>
            <a:r>
              <a:rPr lang="en-US" dirty="0">
                <a:solidFill>
                  <a:srgbClr val="00B0F0"/>
                </a:solidFill>
              </a:rPr>
              <a:t>shore she </a:t>
            </a:r>
            <a:r>
              <a:rPr lang="en-US" dirty="0"/>
              <a:t>sells    [</a:t>
            </a:r>
            <a:r>
              <a:rPr lang="en-US" dirty="0">
                <a:solidFill>
                  <a:srgbClr val="00B0F0"/>
                </a:solidFill>
              </a:rPr>
              <a:t>shore she </a:t>
            </a:r>
            <a:r>
              <a:rPr lang="en-US" dirty="0"/>
              <a:t>is not a known bigram –so?]</a:t>
            </a:r>
          </a:p>
          <a:p>
            <a:r>
              <a:rPr lang="en-US" dirty="0"/>
              <a:t>on the sea shore </a:t>
            </a:r>
            <a:r>
              <a:rPr lang="en-US" dirty="0">
                <a:solidFill>
                  <a:srgbClr val="FF0000"/>
                </a:solidFill>
              </a:rPr>
              <a:t>she sells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F6EE4D-5B6E-41BF-9842-EC1BD8B8A4B9}"/>
              </a:ext>
            </a:extLst>
          </p:cNvPr>
          <p:cNvSpPr txBox="1"/>
          <p:nvPr/>
        </p:nvSpPr>
        <p:spPr>
          <a:xfrm>
            <a:off x="7239001" y="5591175"/>
            <a:ext cx="411479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1"/>
                </a:solidFill>
              </a:rPr>
              <a:t>BoW_features</a:t>
            </a:r>
            <a:r>
              <a:rPr lang="en-US" sz="2400" dirty="0">
                <a:solidFill>
                  <a:schemeClr val="accent1"/>
                </a:solidFill>
              </a:rPr>
              <a:t>= [ 1 0 0 0 1 1 1]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(One-hot)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86778FC-3B1C-4CA7-A69E-E0563FEEE3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016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049"/>
    </mc:Choice>
    <mc:Fallback>
      <p:transition spd="slow" advTm="121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891C6-AA8C-4F19-B1E7-EE9493268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you encounter unknown bigrams……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B1AF4-1A5F-4097-AD8C-2F08457FF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options:</a:t>
            </a:r>
          </a:p>
          <a:p>
            <a:pPr marL="514350" indent="-514350">
              <a:buAutoNum type="arabicParenR"/>
            </a:pPr>
            <a:r>
              <a:rPr lang="en-US" dirty="0"/>
              <a:t>Add the new bigram in the feature list (8 bigram features for all documents)</a:t>
            </a:r>
          </a:p>
          <a:p>
            <a:pPr marL="514350" indent="-514350">
              <a:buAutoNum type="arabicParenR"/>
            </a:pPr>
            <a:r>
              <a:rPr lang="en-US" dirty="0"/>
              <a:t>Note that above action is possible only while training (After all training documents are processed and feature vectors are extracted, the order of features is </a:t>
            </a:r>
            <a:r>
              <a:rPr lang="en-US" dirty="0" err="1"/>
              <a:t>freezed</a:t>
            </a:r>
            <a:r>
              <a:rPr lang="en-US" dirty="0"/>
              <a:t>)</a:t>
            </a:r>
          </a:p>
          <a:p>
            <a:pPr marL="514350" indent="-514350">
              <a:buAutoNum type="arabicParenR"/>
            </a:pPr>
            <a:r>
              <a:rPr lang="en-US" dirty="0"/>
              <a:t>Create a feature column for &lt;UNK&gt; unknown bigrams that occur in the test document</a:t>
            </a:r>
          </a:p>
          <a:p>
            <a:pPr marL="514350" indent="-514350">
              <a:buAutoNum type="arabicParenR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F85437-1478-4C4B-B89A-4082A895C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2C28E9B-A56F-4DC8-AD11-E2EFCCBF8F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191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234"/>
    </mc:Choice>
    <mc:Fallback>
      <p:transition spd="slow" advTm="64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891C6-AA8C-4F19-B1E7-EE9493268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(Training, Testing phases)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B1AF4-1A5F-4097-AD8C-2F08457FF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Training</a:t>
            </a:r>
            <a:r>
              <a:rPr lang="en-US" i="1" dirty="0"/>
              <a:t> </a:t>
            </a:r>
            <a:r>
              <a:rPr lang="en-US" dirty="0"/>
              <a:t>:          feature matrix ; target column vector [1,1,..,2,2]</a:t>
            </a:r>
            <a:r>
              <a:rPr lang="en-US" baseline="30000" dirty="0"/>
              <a:t>T</a:t>
            </a:r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dirty="0"/>
              <a:t>                                              </a:t>
            </a:r>
            <a:r>
              <a:rPr lang="en-US" dirty="0">
                <a:solidFill>
                  <a:srgbClr val="FF0000"/>
                </a:solidFill>
              </a:rPr>
              <a:t>Classifier</a:t>
            </a:r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baseline="30000" dirty="0"/>
              <a:t>([……]T : Transpose of a vector (since it is vertically arranged))</a:t>
            </a:r>
          </a:p>
          <a:p>
            <a:pPr marL="0" indent="0">
              <a:buNone/>
            </a:pPr>
            <a:r>
              <a:rPr lang="en-US" b="1" dirty="0"/>
              <a:t>Testing</a:t>
            </a:r>
            <a:r>
              <a:rPr lang="en-US" dirty="0"/>
              <a:t>: Test </a:t>
            </a:r>
            <a:r>
              <a:rPr lang="en-US" dirty="0" err="1"/>
              <a:t>doc</a:t>
            </a:r>
            <a:r>
              <a:rPr lang="en-US" dirty="0" err="1">
                <a:sym typeface="Wingdings" panose="05000000000000000000" pitchFamily="2" charset="2"/>
              </a:rPr>
              <a:t>Test</a:t>
            </a:r>
            <a:r>
              <a:rPr lang="en-US" dirty="0">
                <a:sym typeface="Wingdings" panose="05000000000000000000" pitchFamily="2" charset="2"/>
              </a:rPr>
              <a:t> feature vector (same feature columns as in training)Trained </a:t>
            </a:r>
            <a:r>
              <a:rPr lang="en-US" dirty="0">
                <a:solidFill>
                  <a:srgbClr val="FF0000"/>
                </a:solidFill>
                <a:sym typeface="Wingdings" panose="05000000000000000000" pitchFamily="2" charset="2"/>
              </a:rPr>
              <a:t>Classifier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modelClass</a:t>
            </a:r>
            <a:r>
              <a:rPr lang="en-US" dirty="0">
                <a:sym typeface="Wingdings" panose="05000000000000000000" pitchFamily="2" charset="2"/>
              </a:rPr>
              <a:t> label of Test doc</a:t>
            </a:r>
          </a:p>
          <a:p>
            <a:pPr marL="0" indent="0">
              <a:buNone/>
            </a:pPr>
            <a:endParaRPr lang="en-US" baseline="30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baseline="30000" dirty="0">
                <a:sym typeface="Wingdings" panose="05000000000000000000" pitchFamily="2" charset="2"/>
              </a:rPr>
              <a:t>Ex – Sentiment Analysis project where Class 1 is positive sentiment and Class 2 is negative sentiment</a:t>
            </a:r>
          </a:p>
          <a:p>
            <a:pPr marL="0" indent="0">
              <a:buNone/>
            </a:pPr>
            <a:r>
              <a:rPr lang="en-US" baseline="30000" dirty="0">
                <a:sym typeface="Wingdings" panose="05000000000000000000" pitchFamily="2" charset="2"/>
              </a:rPr>
              <a:t>Ex – NER project where Class 1 is Delhi and Class 2 is Trump</a:t>
            </a:r>
            <a:endParaRPr lang="en-US" baseline="30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F85437-1478-4C4B-B89A-4082A895C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Dr. Seba Susan, Delhi Technological University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1214EBF3-6260-4F20-954D-C2BE79B1DD40}"/>
              </a:ext>
            </a:extLst>
          </p:cNvPr>
          <p:cNvSpPr/>
          <p:nvPr/>
        </p:nvSpPr>
        <p:spPr>
          <a:xfrm>
            <a:off x="5686425" y="2247900"/>
            <a:ext cx="266700" cy="5715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27463DE-0DF8-4A05-A2C6-F9006ECDF0BE}"/>
              </a:ext>
            </a:extLst>
          </p:cNvPr>
          <p:cNvSpPr/>
          <p:nvPr/>
        </p:nvSpPr>
        <p:spPr>
          <a:xfrm>
            <a:off x="4610100" y="2247900"/>
            <a:ext cx="266700" cy="5715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BF9957B-5748-464E-AD12-7B5CA2442B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72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451"/>
    </mc:Choice>
    <mc:Fallback>
      <p:transition spd="slow" advTm="185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2491</TotalTime>
  <Words>626</Words>
  <Application>Microsoft Office PowerPoint</Application>
  <PresentationFormat>Widescreen</PresentationFormat>
  <Paragraphs>115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Forte</vt:lpstr>
      <vt:lpstr>Office Theme</vt:lpstr>
      <vt:lpstr>Lecture 10</vt:lpstr>
      <vt:lpstr>N-gram</vt:lpstr>
      <vt:lpstr>Example of bigram extraction </vt:lpstr>
      <vt:lpstr>Order of bigram features (feature columns)</vt:lpstr>
      <vt:lpstr>Example of bigram extraction </vt:lpstr>
      <vt:lpstr>Order of 7 bigram features (feature columns)</vt:lpstr>
      <vt:lpstr>Example of bigram extraction </vt:lpstr>
      <vt:lpstr>When you encounter unknown bigrams……</vt:lpstr>
      <vt:lpstr>Supervised learning (Training, Testing phases)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dell</dc:creator>
  <cp:lastModifiedBy>dell</cp:lastModifiedBy>
  <cp:revision>322</cp:revision>
  <dcterms:created xsi:type="dcterms:W3CDTF">2020-08-11T15:39:25Z</dcterms:created>
  <dcterms:modified xsi:type="dcterms:W3CDTF">2020-09-13T03:29:16Z</dcterms:modified>
</cp:coreProperties>
</file>

<file path=docProps/thumbnail.jpeg>
</file>